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1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7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99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189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8385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249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681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506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90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80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92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091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848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818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825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14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400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701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1FBCF-F7DC-476B-8C3D-B4D170BBDFDC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453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D8FB58-28C8-6DA0-66FD-FA0C2813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" y="13252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96AA1C-4F92-C706-9180-5877F22C3AFB}"/>
              </a:ext>
            </a:extLst>
          </p:cNvPr>
          <p:cNvSpPr txBox="1"/>
          <p:nvPr/>
        </p:nvSpPr>
        <p:spPr>
          <a:xfrm>
            <a:off x="5804452" y="3796748"/>
            <a:ext cx="6288157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i="0" dirty="0">
                <a:solidFill>
                  <a:srgbClr val="0D6ABF"/>
                </a:solidFill>
                <a:effectLst/>
                <a:latin typeface="Segoe UI" panose="020B0502040204020203" pitchFamily="34" charset="0"/>
              </a:rPr>
              <a:t>Consumer Goods Ad hoc Insights</a:t>
            </a:r>
            <a:endParaRPr lang="en-US" sz="3200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algn="l"/>
            <a:endParaRPr lang="en-US" sz="900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sz="1800" b="1" i="0" dirty="0">
                <a:solidFill>
                  <a:srgbClr val="0D6ABF"/>
                </a:solidFill>
                <a:effectLst/>
                <a:latin typeface="Segoe UI" panose="020B0502040204020203" pitchFamily="34" charset="0"/>
              </a:rPr>
              <a:t>By:- Anupam Singh</a:t>
            </a: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B60998-453C-B6C6-6FDC-57C259A17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98" y="5566463"/>
            <a:ext cx="1319811" cy="129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0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51090-AC2C-8E76-5F05-0C460C565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931" y="5441304"/>
            <a:ext cx="8379433" cy="1291537"/>
          </a:xfrm>
        </p:spPr>
        <p:txBody>
          <a:bodyPr>
            <a:normAutofit/>
          </a:bodyPr>
          <a:lstStyle/>
          <a:p>
            <a:pPr algn="just"/>
            <a:r>
              <a:rPr lang="en-US" b="0" i="0" dirty="0" err="1">
                <a:effectLst/>
                <a:latin typeface="Segoe UI" panose="020B0502040204020203" pitchFamily="34" charset="0"/>
              </a:rPr>
              <a:t>Atlique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</a:rPr>
              <a:t>Hardwares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 has achieved strong reputation by keeping-up with continuously changing needs of the customer. The company has realized an increase of 36.33% in its new products.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79790-27E4-D64C-294D-5C5A39AA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7B5E04-F49D-FF83-8547-FBD4CB810071}"/>
              </a:ext>
            </a:extLst>
          </p:cNvPr>
          <p:cNvSpPr txBox="1"/>
          <p:nvPr/>
        </p:nvSpPr>
        <p:spPr>
          <a:xfrm>
            <a:off x="3044687" y="0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Visual and Insights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CD453-E7EC-E409-7CDC-2939EE255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680" y="400110"/>
            <a:ext cx="7552640" cy="486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4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F73F-8770-A957-D6E4-A6D6833B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8" y="82827"/>
            <a:ext cx="11991491" cy="977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Segoe UI" panose="020B0502040204020203" pitchFamily="34" charset="0"/>
              </a:rPr>
              <a:t>Request 3: 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Provide a report with all the unique product counts for each segment and sort them in descending order of product counts. The final output contains 2 fields: segment, </a:t>
            </a:r>
            <a:r>
              <a:rPr lang="en-US" b="0" i="0" dirty="0" err="1">
                <a:effectLst/>
                <a:latin typeface="Segoe UI" panose="020B0502040204020203" pitchFamily="34" charset="0"/>
              </a:rPr>
              <a:t>product_count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D1BE1-EC26-3D83-C196-784D7171F2F9}"/>
              </a:ext>
            </a:extLst>
          </p:cNvPr>
          <p:cNvSpPr txBox="1"/>
          <p:nvPr/>
        </p:nvSpPr>
        <p:spPr>
          <a:xfrm>
            <a:off x="1461881" y="1147585"/>
            <a:ext cx="99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Query: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34745-EBD4-BA6F-2963-7921BE51C937}"/>
              </a:ext>
            </a:extLst>
          </p:cNvPr>
          <p:cNvSpPr txBox="1"/>
          <p:nvPr/>
        </p:nvSpPr>
        <p:spPr>
          <a:xfrm>
            <a:off x="9117497" y="1147585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Output: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53BB0-895A-D127-0B7E-B49E9A72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F96B65-B8B9-0B59-05E5-40FF8AC20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31" y="2315449"/>
            <a:ext cx="5247387" cy="201978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09EAE8E-0F11-D3D6-1353-B1916B5D8FFB}"/>
              </a:ext>
            </a:extLst>
          </p:cNvPr>
          <p:cNvSpPr/>
          <p:nvPr/>
        </p:nvSpPr>
        <p:spPr>
          <a:xfrm>
            <a:off x="5987176" y="2974074"/>
            <a:ext cx="1728074" cy="6784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A57453-784E-94C3-CA0B-FB5D62C06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437" y="2123369"/>
            <a:ext cx="3505632" cy="246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2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51090-AC2C-8E76-5F05-0C460C565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904" y="4909931"/>
            <a:ext cx="10210905" cy="188917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company has a gamut of products under segment: Notebook, Accessories and Peripherals averaging around 110 while segments like Desktop, Storage and Network are lagging with an average of 23 products per segment.</a:t>
            </a:r>
          </a:p>
          <a:p>
            <a:pPr algn="just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Product Development team must assess and evaluate products that require redesigning as per modern standards</a:t>
            </a:r>
          </a:p>
          <a:p>
            <a:pPr algn="just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79790-27E4-D64C-294D-5C5A39AA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CE0FDB-5A90-33FC-6B93-6757769C5B4E}"/>
              </a:ext>
            </a:extLst>
          </p:cNvPr>
          <p:cNvSpPr txBox="1"/>
          <p:nvPr/>
        </p:nvSpPr>
        <p:spPr>
          <a:xfrm>
            <a:off x="3044686" y="0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Visual and Insights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54AD7B-9BDB-5E01-BED0-5024D831F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518" y="353318"/>
            <a:ext cx="8150961" cy="45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2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F73F-8770-A957-D6E4-A6D6833B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8" y="82827"/>
            <a:ext cx="11991491" cy="97734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i="0" dirty="0">
                <a:effectLst/>
                <a:latin typeface="Segoe UI" panose="020B0502040204020203" pitchFamily="34" charset="0"/>
              </a:rPr>
              <a:t>Request 4: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Follow-up: Which segment had the most increase in unique products in 2021 vs 2020? The final output contains these fields: segment, product_count_2020, product_count_2021, difference.</a:t>
            </a:r>
            <a:r>
              <a:rPr lang="en-US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D1BE1-EC26-3D83-C196-784D7171F2F9}"/>
              </a:ext>
            </a:extLst>
          </p:cNvPr>
          <p:cNvSpPr txBox="1"/>
          <p:nvPr/>
        </p:nvSpPr>
        <p:spPr>
          <a:xfrm>
            <a:off x="1461881" y="1074699"/>
            <a:ext cx="99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Query: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34745-EBD4-BA6F-2963-7921BE51C937}"/>
              </a:ext>
            </a:extLst>
          </p:cNvPr>
          <p:cNvSpPr txBox="1"/>
          <p:nvPr/>
        </p:nvSpPr>
        <p:spPr>
          <a:xfrm>
            <a:off x="9115218" y="1074699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Output: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53BB0-895A-D127-0B7E-B49E9A72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1AE40-98A0-77F5-DA73-C9DEFC54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" y="1564729"/>
            <a:ext cx="6014763" cy="4738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6B718E-5ABB-36D3-9BA2-AA528E083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936" y="2590555"/>
            <a:ext cx="4422793" cy="16768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A2AFA29-0900-4B46-32F9-D9E0F71A3E8E}"/>
              </a:ext>
            </a:extLst>
          </p:cNvPr>
          <p:cNvSpPr/>
          <p:nvPr/>
        </p:nvSpPr>
        <p:spPr>
          <a:xfrm>
            <a:off x="6154510" y="3089754"/>
            <a:ext cx="1436916" cy="6784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151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79790-27E4-D64C-294D-5C5A39AA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519D03-323F-0255-2E2C-A921F01BA328}"/>
              </a:ext>
            </a:extLst>
          </p:cNvPr>
          <p:cNvSpPr txBox="1">
            <a:spLocks/>
          </p:cNvSpPr>
          <p:nvPr/>
        </p:nvSpPr>
        <p:spPr>
          <a:xfrm>
            <a:off x="-1" y="4532244"/>
            <a:ext cx="10872189" cy="232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Accessories segment has highest increase in new unique product with 34 products.</a:t>
            </a:r>
          </a:p>
          <a:p>
            <a:pPr algn="just"/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Notebook &amp; Peripherals has secured 2</a:t>
            </a:r>
            <a:r>
              <a:rPr lang="en-IN" baseline="30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position with the addition of 16 new unique products.  </a:t>
            </a:r>
          </a:p>
          <a:p>
            <a:pPr algn="just"/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Desktop has obtained 3</a:t>
            </a:r>
            <a:r>
              <a:rPr lang="en-IN" baseline="30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position with the addition of 15 new unique products.</a:t>
            </a:r>
          </a:p>
          <a:p>
            <a:pPr algn="just"/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 has secured 4</a:t>
            </a:r>
            <a:r>
              <a:rPr lang="en-IN" baseline="30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(2</a:t>
            </a:r>
            <a:r>
              <a:rPr lang="en-IN" baseline="30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last) position with increase in new unique products with 5 products.</a:t>
            </a:r>
          </a:p>
          <a:p>
            <a:pPr algn="just"/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Networking has acquired bottom position with only 3 new unique products.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8DBBF-9DFF-AEAD-E8CB-05DD3FF9708E}"/>
              </a:ext>
            </a:extLst>
          </p:cNvPr>
          <p:cNvSpPr txBox="1"/>
          <p:nvPr/>
        </p:nvSpPr>
        <p:spPr>
          <a:xfrm>
            <a:off x="3039718" y="38276"/>
            <a:ext cx="6112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Visual and Insights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FB4D1-4B1B-23B2-B255-CF866750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64" y="500654"/>
            <a:ext cx="8588829" cy="403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3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F73F-8770-A957-D6E4-A6D6833B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8" y="82827"/>
            <a:ext cx="11991491" cy="97734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i="0" dirty="0">
                <a:effectLst/>
                <a:latin typeface="Segoe UI" panose="020B0502040204020203" pitchFamily="34" charset="0"/>
              </a:rPr>
              <a:t>Request 5: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Get the products that have the highest and lowest manufacturing costs. The final output should contain these fields: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product_code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product,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manufacturing_cost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D1BE1-EC26-3D83-C196-784D7171F2F9}"/>
              </a:ext>
            </a:extLst>
          </p:cNvPr>
          <p:cNvSpPr txBox="1"/>
          <p:nvPr/>
        </p:nvSpPr>
        <p:spPr>
          <a:xfrm>
            <a:off x="1461881" y="1074699"/>
            <a:ext cx="99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Query: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34745-EBD4-BA6F-2963-7921BE51C937}"/>
              </a:ext>
            </a:extLst>
          </p:cNvPr>
          <p:cNvSpPr txBox="1"/>
          <p:nvPr/>
        </p:nvSpPr>
        <p:spPr>
          <a:xfrm>
            <a:off x="9115218" y="1074699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Output: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53BB0-895A-D127-0B7E-B49E9A72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29A24C-1648-FF4E-E5F3-72DA3B202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78" y="1681439"/>
            <a:ext cx="5721644" cy="3764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716651-24DB-C33B-F032-CF1B45F7E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07" y="2940326"/>
            <a:ext cx="4499122" cy="97734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3A7825D-A694-7F50-D5A4-B6F8926475A7}"/>
              </a:ext>
            </a:extLst>
          </p:cNvPr>
          <p:cNvSpPr/>
          <p:nvPr/>
        </p:nvSpPr>
        <p:spPr>
          <a:xfrm>
            <a:off x="6003706" y="3089755"/>
            <a:ext cx="1491108" cy="6784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DE031B-5874-D426-F3BE-806643EA58D4}"/>
              </a:ext>
            </a:extLst>
          </p:cNvPr>
          <p:cNvSpPr txBox="1"/>
          <p:nvPr/>
        </p:nvSpPr>
        <p:spPr>
          <a:xfrm>
            <a:off x="1412194" y="4452731"/>
            <a:ext cx="3496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AQ Home Allin 1 Gen 2</a:t>
            </a:r>
          </a:p>
          <a:p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Category:- Personal Desktop</a:t>
            </a:r>
          </a:p>
          <a:p>
            <a:pPr algn="ctr"/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Cost: $240.54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EE2C-FE7C-86C6-2B80-447603BBCE74}"/>
              </a:ext>
            </a:extLst>
          </p:cNvPr>
          <p:cNvSpPr txBox="1"/>
          <p:nvPr/>
        </p:nvSpPr>
        <p:spPr>
          <a:xfrm>
            <a:off x="1496629" y="1164829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Highest Manufacturing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E0D38D-B684-7305-90F2-CA41138348AD}"/>
              </a:ext>
            </a:extLst>
          </p:cNvPr>
          <p:cNvSpPr txBox="1"/>
          <p:nvPr/>
        </p:nvSpPr>
        <p:spPr>
          <a:xfrm>
            <a:off x="8154940" y="1154061"/>
            <a:ext cx="3278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Lowest Manufacturing Cost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F12F2-69B6-DFBF-5473-268797F47A92}"/>
              </a:ext>
            </a:extLst>
          </p:cNvPr>
          <p:cNvSpPr txBox="1"/>
          <p:nvPr/>
        </p:nvSpPr>
        <p:spPr>
          <a:xfrm>
            <a:off x="7779863" y="4452730"/>
            <a:ext cx="4260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AQ Master wired x1 Ms (Standard 1)</a:t>
            </a:r>
          </a:p>
          <a:p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Category:- Mouse</a:t>
            </a:r>
          </a:p>
          <a:p>
            <a:pPr algn="ctr"/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Cost: $0.89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E1C36D-CB3C-2C18-D29B-0FFC8D3888C7}"/>
              </a:ext>
            </a:extLst>
          </p:cNvPr>
          <p:cNvSpPr txBox="1"/>
          <p:nvPr/>
        </p:nvSpPr>
        <p:spPr>
          <a:xfrm>
            <a:off x="3044687" y="1824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Visual and Insights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713FE4-7DAE-25D0-E0F1-1C7F52DBD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63" y="1665810"/>
            <a:ext cx="3118757" cy="2686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5B4FA2-57C6-6337-405C-45686EEC4B3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531" y="1660650"/>
            <a:ext cx="3117600" cy="26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3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F73F-8770-A957-D6E4-A6D6833B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8" y="82827"/>
            <a:ext cx="11991491" cy="97734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b="1" i="0" dirty="0">
                <a:effectLst/>
                <a:latin typeface="Segoe UI" panose="020B0502040204020203" pitchFamily="34" charset="0"/>
              </a:rPr>
              <a:t>Request 6: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Generate a report which contains the top 5 customers who received an average high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pre_invoice_discount_pct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for the fiscal year 2021 and in the Indian market. The final output contains these fields: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customer_code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customer,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average_discount_percentage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D1BE1-EC26-3D83-C196-784D7171F2F9}"/>
              </a:ext>
            </a:extLst>
          </p:cNvPr>
          <p:cNvSpPr txBox="1"/>
          <p:nvPr/>
        </p:nvSpPr>
        <p:spPr>
          <a:xfrm>
            <a:off x="1461881" y="1074699"/>
            <a:ext cx="99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Query: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34745-EBD4-BA6F-2963-7921BE51C937}"/>
              </a:ext>
            </a:extLst>
          </p:cNvPr>
          <p:cNvSpPr txBox="1"/>
          <p:nvPr/>
        </p:nvSpPr>
        <p:spPr>
          <a:xfrm>
            <a:off x="9115218" y="1074699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Output: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53BB0-895A-D127-0B7E-B49E9A72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79331D-5A68-5563-3BF6-26465F989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" y="1799998"/>
            <a:ext cx="5893103" cy="379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9E2520-75A8-ABB3-58BF-4ED34C4C6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926" y="2571054"/>
            <a:ext cx="4613215" cy="171589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69AB7D1-E7BA-85F0-EE41-21356E94E08C}"/>
              </a:ext>
            </a:extLst>
          </p:cNvPr>
          <p:cNvSpPr/>
          <p:nvPr/>
        </p:nvSpPr>
        <p:spPr>
          <a:xfrm>
            <a:off x="6035170" y="3089754"/>
            <a:ext cx="1402926" cy="6784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61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79790-27E4-D64C-294D-5C5A39AA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519D03-323F-0255-2E2C-A921F01BA328}"/>
              </a:ext>
            </a:extLst>
          </p:cNvPr>
          <p:cNvSpPr txBox="1">
            <a:spLocks/>
          </p:cNvSpPr>
          <p:nvPr/>
        </p:nvSpPr>
        <p:spPr>
          <a:xfrm>
            <a:off x="1391589" y="4902058"/>
            <a:ext cx="9480599" cy="1955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Flipkart has received the highest pre-invoice discount percent i.e. 30.83 %.</a:t>
            </a:r>
          </a:p>
          <a:p>
            <a:pPr algn="just"/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5 Customers have a collective average of about 30.21%</a:t>
            </a:r>
          </a:p>
          <a:p>
            <a:pPr algn="just"/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FY 2021, Average discount provided to all customers in Indian market was 24.16 %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059BA-9B3F-7B85-8619-35B068E52A22}"/>
              </a:ext>
            </a:extLst>
          </p:cNvPr>
          <p:cNvSpPr txBox="1"/>
          <p:nvPr/>
        </p:nvSpPr>
        <p:spPr>
          <a:xfrm>
            <a:off x="3102734" y="85291"/>
            <a:ext cx="6115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Visual and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942B8-5935-33D6-4A06-EAE27356B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08" y="485401"/>
            <a:ext cx="8071822" cy="44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F73F-8770-A957-D6E4-A6D6833B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8" y="82827"/>
            <a:ext cx="11991491" cy="97734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b="1" i="0" dirty="0">
                <a:effectLst/>
                <a:latin typeface="Segoe UI" panose="020B0502040204020203" pitchFamily="34" charset="0"/>
              </a:rPr>
              <a:t>Request </a:t>
            </a:r>
            <a:r>
              <a:rPr lang="en-US" b="1" dirty="0">
                <a:latin typeface="Segoe UI" panose="020B0502040204020203" pitchFamily="34" charset="0"/>
              </a:rPr>
              <a:t>7</a:t>
            </a:r>
            <a:r>
              <a:rPr lang="en-US" b="1" i="0" dirty="0">
                <a:effectLst/>
                <a:latin typeface="Segoe UI" panose="020B0502040204020203" pitchFamily="34" charset="0"/>
              </a:rPr>
              <a:t>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Get the complete report of the Gross sales amount for the customer “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Exclusive” for each month. This analysis helps to get an idea of low and high-performing months and take strategic decisions. The final report contains these columns: Month, Year, Gross sales Amount 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D1BE1-EC26-3D83-C196-784D7171F2F9}"/>
              </a:ext>
            </a:extLst>
          </p:cNvPr>
          <p:cNvSpPr txBox="1"/>
          <p:nvPr/>
        </p:nvSpPr>
        <p:spPr>
          <a:xfrm>
            <a:off x="1461881" y="1074699"/>
            <a:ext cx="99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Query: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34745-EBD4-BA6F-2963-7921BE51C937}"/>
              </a:ext>
            </a:extLst>
          </p:cNvPr>
          <p:cNvSpPr txBox="1"/>
          <p:nvPr/>
        </p:nvSpPr>
        <p:spPr>
          <a:xfrm>
            <a:off x="7994157" y="104355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sz="2000" b="1" i="0" dirty="0">
                <a:effectLst/>
                <a:latin typeface="Segoe UI" panose="020B0502040204020203" pitchFamily="34" charset="0"/>
              </a:rPr>
              <a:t>Output: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53BB0-895A-D127-0B7E-B49E9A72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553E46-9271-061B-D5E6-4A9989781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9" y="1693147"/>
            <a:ext cx="6303232" cy="424020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ACA455C-9B23-6207-27F4-6B1CD44D6BBD}"/>
              </a:ext>
            </a:extLst>
          </p:cNvPr>
          <p:cNvSpPr/>
          <p:nvPr/>
        </p:nvSpPr>
        <p:spPr>
          <a:xfrm>
            <a:off x="6449785" y="2974074"/>
            <a:ext cx="1402926" cy="6784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513141-0C83-1B80-3163-F80587218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025" y="1693147"/>
            <a:ext cx="2954164" cy="425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3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AA77-C883-DA11-0CA8-2D583F8C9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13960"/>
          </a:xfrm>
        </p:spPr>
        <p:txBody>
          <a:bodyPr>
            <a:normAutofit/>
          </a:bodyPr>
          <a:lstStyle/>
          <a:p>
            <a:pPr algn="ctr"/>
            <a:r>
              <a:rPr lang="en-IN" sz="3600" b="1" i="0" dirty="0">
                <a:effectLst/>
                <a:latin typeface="Segoe UI" panose="020B0502040204020203" pitchFamily="34" charset="0"/>
              </a:rPr>
              <a:t>Contents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7B908-13D4-AD40-DD01-7BDB424F2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91" y="1094723"/>
            <a:ext cx="2928730" cy="624983"/>
          </a:xfrm>
        </p:spPr>
        <p:txBody>
          <a:bodyPr>
            <a:noAutofit/>
          </a:bodyPr>
          <a:lstStyle/>
          <a:p>
            <a:r>
              <a:rPr lang="en-IN" sz="24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Company Outline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74736-B3B9-574C-5400-8F815A58C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60" y="742122"/>
            <a:ext cx="1330187" cy="133018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8912B1-BDF1-FEDA-B462-8D81DE0F8832}"/>
              </a:ext>
            </a:extLst>
          </p:cNvPr>
          <p:cNvSpPr txBox="1">
            <a:spLocks/>
          </p:cNvSpPr>
          <p:nvPr/>
        </p:nvSpPr>
        <p:spPr>
          <a:xfrm>
            <a:off x="251791" y="2683565"/>
            <a:ext cx="1623391" cy="811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Target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59156B-AFFC-E43E-B143-4A2922171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60" y="2517913"/>
            <a:ext cx="1336073" cy="1143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6C7463-CD2D-6562-2EE9-5D29F2EFDCB5}"/>
              </a:ext>
            </a:extLst>
          </p:cNvPr>
          <p:cNvSpPr txBox="1">
            <a:spLocks/>
          </p:cNvSpPr>
          <p:nvPr/>
        </p:nvSpPr>
        <p:spPr>
          <a:xfrm>
            <a:off x="6626087" y="1784901"/>
            <a:ext cx="2928730" cy="811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DCD475-1ECC-F39F-069B-94C1E1787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60" y="4170292"/>
            <a:ext cx="1330187" cy="120421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DB505F-42BB-BC72-1984-2293F35DD850}"/>
              </a:ext>
            </a:extLst>
          </p:cNvPr>
          <p:cNvSpPr txBox="1">
            <a:spLocks/>
          </p:cNvSpPr>
          <p:nvPr/>
        </p:nvSpPr>
        <p:spPr>
          <a:xfrm>
            <a:off x="251791" y="4366552"/>
            <a:ext cx="2928730" cy="811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solidFill>
                  <a:schemeClr val="tx1"/>
                </a:solidFill>
              </a:rPr>
              <a:t>About Data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8249BAC-EDCF-986F-11AF-FFCD6B5CD608}"/>
              </a:ext>
            </a:extLst>
          </p:cNvPr>
          <p:cNvSpPr txBox="1">
            <a:spLocks/>
          </p:cNvSpPr>
          <p:nvPr/>
        </p:nvSpPr>
        <p:spPr>
          <a:xfrm>
            <a:off x="251791" y="5810249"/>
            <a:ext cx="2928730" cy="811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solidFill>
                  <a:schemeClr val="tx1"/>
                </a:solidFill>
              </a:rPr>
              <a:t>Ad hoc requests</a:t>
            </a:r>
          </a:p>
          <a:p>
            <a:pPr marL="0" indent="0">
              <a:buNone/>
            </a:pPr>
            <a:r>
              <a:rPr lang="en-IN" sz="2400" dirty="0">
                <a:solidFill>
                  <a:schemeClr val="tx1"/>
                </a:solidFill>
              </a:rPr>
              <a:t>And insights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F100DB-0307-225F-941A-B2FC46762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713" y="5701745"/>
            <a:ext cx="1255861" cy="1143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E0845A-CC82-0799-C839-1E7F7ABB50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997" y="5590760"/>
            <a:ext cx="1319811" cy="125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79790-27E4-D64C-294D-5C5A39AA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519D03-323F-0255-2E2C-A921F01BA328}"/>
              </a:ext>
            </a:extLst>
          </p:cNvPr>
          <p:cNvSpPr txBox="1">
            <a:spLocks/>
          </p:cNvSpPr>
          <p:nvPr/>
        </p:nvSpPr>
        <p:spPr>
          <a:xfrm>
            <a:off x="-1" y="4778162"/>
            <a:ext cx="10872189" cy="2079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Exclusive stores’ maximum sales were recorded in November 2020 ($20.46 Million) and lowest in the month of March 2020 ($0.38 Million).</a:t>
            </a:r>
          </a:p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Low sales from March to August were due to pandemic when stores outlets were closed.</a:t>
            </a:r>
          </a:p>
          <a:p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September 2020, sales began to improve due to relaxation in lockdown restrictions and the advent of festive season in India &amp; other markets.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6B35F5-7A9D-75F0-0596-84709664ED1E}"/>
              </a:ext>
            </a:extLst>
          </p:cNvPr>
          <p:cNvSpPr txBox="1"/>
          <p:nvPr/>
        </p:nvSpPr>
        <p:spPr>
          <a:xfrm>
            <a:off x="3038061" y="136699"/>
            <a:ext cx="6115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Visual and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973B5-16CE-106A-0B86-5ABAB6DE5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26240"/>
            <a:ext cx="10360480" cy="422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4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F73F-8770-A957-D6E4-A6D6833B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8" y="82827"/>
            <a:ext cx="11991491" cy="97734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i="0" dirty="0">
                <a:effectLst/>
                <a:latin typeface="Segoe UI" panose="020B0502040204020203" pitchFamily="34" charset="0"/>
              </a:rPr>
              <a:t>Request </a:t>
            </a:r>
            <a:r>
              <a:rPr lang="en-US" b="1" dirty="0">
                <a:latin typeface="Segoe UI" panose="020B0502040204020203" pitchFamily="34" charset="0"/>
              </a:rPr>
              <a:t>8</a:t>
            </a:r>
            <a:r>
              <a:rPr lang="en-US" b="1" i="0" dirty="0">
                <a:effectLst/>
                <a:latin typeface="Segoe UI" panose="020B0502040204020203" pitchFamily="34" charset="0"/>
              </a:rPr>
              <a:t>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 which quarter of 2020, got the maximum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total_sold_quantity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 The final output contains these fields sorted by the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total_sold_quantity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 Quarter,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total_sold_quantity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D1BE1-EC26-3D83-C196-784D7171F2F9}"/>
              </a:ext>
            </a:extLst>
          </p:cNvPr>
          <p:cNvSpPr txBox="1"/>
          <p:nvPr/>
        </p:nvSpPr>
        <p:spPr>
          <a:xfrm>
            <a:off x="1461881" y="1074699"/>
            <a:ext cx="99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Query: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34745-EBD4-BA6F-2963-7921BE51C937}"/>
              </a:ext>
            </a:extLst>
          </p:cNvPr>
          <p:cNvSpPr txBox="1"/>
          <p:nvPr/>
        </p:nvSpPr>
        <p:spPr>
          <a:xfrm>
            <a:off x="7994157" y="104355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Output: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53BB0-895A-D127-0B7E-B49E9A72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F62522-0EE2-6A09-E06A-C26CB0EC8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9" y="1718554"/>
            <a:ext cx="5071321" cy="3420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1C097A-B3E0-CC62-4242-6B627B887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599" y="2445156"/>
            <a:ext cx="4058217" cy="195106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E8199A1-F656-72A2-126E-0457F4BA0D8F}"/>
              </a:ext>
            </a:extLst>
          </p:cNvPr>
          <p:cNvSpPr/>
          <p:nvPr/>
        </p:nvSpPr>
        <p:spPr>
          <a:xfrm>
            <a:off x="5394536" y="3089755"/>
            <a:ext cx="2108443" cy="6784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011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79790-27E4-D64C-294D-5C5A39AA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519D03-323F-0255-2E2C-A921F01BA328}"/>
              </a:ext>
            </a:extLst>
          </p:cNvPr>
          <p:cNvSpPr txBox="1">
            <a:spLocks/>
          </p:cNvSpPr>
          <p:nvPr/>
        </p:nvSpPr>
        <p:spPr>
          <a:xfrm>
            <a:off x="-1" y="4956313"/>
            <a:ext cx="10872189" cy="1901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Maximum quantity sold was in quarter Q1 (September-November) for FY 2020</a:t>
            </a:r>
          </a:p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 plummeted in Q3(March-May) because of pandemic and lockdown imposition.</a:t>
            </a:r>
          </a:p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Quarter Q4 (June-August) projected an increase in sales.</a:t>
            </a:r>
            <a:endParaRPr lang="en-IN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CF03F-3D97-F0CB-DE98-AA72685CD6F6}"/>
              </a:ext>
            </a:extLst>
          </p:cNvPr>
          <p:cNvSpPr txBox="1"/>
          <p:nvPr/>
        </p:nvSpPr>
        <p:spPr>
          <a:xfrm>
            <a:off x="3038061" y="57186"/>
            <a:ext cx="6115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Visual and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E7F42-7C0D-9CC0-A511-EBD56C02C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242" y="541406"/>
            <a:ext cx="9225643" cy="454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1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F73F-8770-A957-D6E4-A6D6833B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8" y="82827"/>
            <a:ext cx="11991491" cy="977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Segoe UI" panose="020B0502040204020203" pitchFamily="34" charset="0"/>
              </a:rPr>
              <a:t>Request 9: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Which channel helped to bring more gross sales in the fiscal year 2021 and the percentage of contribution? The final output contains these fields: channel,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gross_sales_mln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percentage.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D1BE1-EC26-3D83-C196-784D7171F2F9}"/>
              </a:ext>
            </a:extLst>
          </p:cNvPr>
          <p:cNvSpPr txBox="1"/>
          <p:nvPr/>
        </p:nvSpPr>
        <p:spPr>
          <a:xfrm>
            <a:off x="1432282" y="1060175"/>
            <a:ext cx="99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Query: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34745-EBD4-BA6F-2963-7921BE51C937}"/>
              </a:ext>
            </a:extLst>
          </p:cNvPr>
          <p:cNvSpPr txBox="1"/>
          <p:nvPr/>
        </p:nvSpPr>
        <p:spPr>
          <a:xfrm>
            <a:off x="9591044" y="1089223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Output: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53BB0-895A-D127-0B7E-B49E9A72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DBCDDD-F642-08E4-7DF0-375898CFF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" y="1600259"/>
            <a:ext cx="6389430" cy="4718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E81A7A-DEE1-3688-CE98-42FB35B5F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395" y="2875331"/>
            <a:ext cx="3815367" cy="110221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1B45A49-14D5-B5D1-AF21-96E3BBDE4877}"/>
              </a:ext>
            </a:extLst>
          </p:cNvPr>
          <p:cNvSpPr/>
          <p:nvPr/>
        </p:nvSpPr>
        <p:spPr>
          <a:xfrm>
            <a:off x="6511730" y="3087194"/>
            <a:ext cx="1742603" cy="6784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658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79790-27E4-D64C-294D-5C5A39AA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519D03-323F-0255-2E2C-A921F01BA328}"/>
              </a:ext>
            </a:extLst>
          </p:cNvPr>
          <p:cNvSpPr txBox="1">
            <a:spLocks/>
          </p:cNvSpPr>
          <p:nvPr/>
        </p:nvSpPr>
        <p:spPr>
          <a:xfrm>
            <a:off x="-1" y="4823791"/>
            <a:ext cx="10872189" cy="2034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Retailers contributed the highest to the total gross sales with share percentage of 73.23% amounting to $1219.08 Million for fiscal year 2021, followed by direct channel with $257.53 Million (15.47%) and Distributor with $188.03 Million (11.29%).</a:t>
            </a:r>
            <a:endParaRPr lang="en-IN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236C2-6723-F3E0-4911-ABDFCA7E445A}"/>
              </a:ext>
            </a:extLst>
          </p:cNvPr>
          <p:cNvSpPr txBox="1"/>
          <p:nvPr/>
        </p:nvSpPr>
        <p:spPr>
          <a:xfrm>
            <a:off x="3038061" y="97846"/>
            <a:ext cx="6115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Visual and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33A3D-2C1B-87E6-4793-2AD6459E3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605" y="593547"/>
            <a:ext cx="8358789" cy="448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1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F73F-8770-A957-D6E4-A6D6833B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8" y="82827"/>
            <a:ext cx="11991491" cy="977348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b="1" i="0" dirty="0">
                <a:effectLst/>
                <a:latin typeface="Segoe UI" panose="020B0502040204020203" pitchFamily="34" charset="0"/>
              </a:rPr>
              <a:t>Request 10: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Get the Top 3 products in each division that have a high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total_sold_quantity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in the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fiscal_year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2021? The final output contains these fields: </a:t>
            </a:r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division, </a:t>
            </a:r>
            <a:r>
              <a:rPr lang="en-IN" dirty="0" err="1">
                <a:latin typeface="Segoe UI" panose="020B0502040204020203" pitchFamily="34" charset="0"/>
                <a:cs typeface="Segoe UI" panose="020B0502040204020203" pitchFamily="34" charset="0"/>
              </a:rPr>
              <a:t>product_code</a:t>
            </a:r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product,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total_sold_quantity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rank_order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D1BE1-EC26-3D83-C196-784D7171F2F9}"/>
              </a:ext>
            </a:extLst>
          </p:cNvPr>
          <p:cNvSpPr txBox="1"/>
          <p:nvPr/>
        </p:nvSpPr>
        <p:spPr>
          <a:xfrm>
            <a:off x="1432282" y="1060175"/>
            <a:ext cx="99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Query: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34745-EBD4-BA6F-2963-7921BE51C937}"/>
              </a:ext>
            </a:extLst>
          </p:cNvPr>
          <p:cNvSpPr txBox="1"/>
          <p:nvPr/>
        </p:nvSpPr>
        <p:spPr>
          <a:xfrm>
            <a:off x="9591044" y="1089223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Output: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53BB0-895A-D127-0B7E-B49E9A72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1A35FA-AEF4-974D-A630-47D7685B3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" y="1572419"/>
            <a:ext cx="6159817" cy="4681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347869-17A3-B314-26E6-3CEEB6562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34" y="2340401"/>
            <a:ext cx="4643229" cy="217207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0876010-CE3B-B3DF-4A2C-F73E762B676A}"/>
              </a:ext>
            </a:extLst>
          </p:cNvPr>
          <p:cNvSpPr/>
          <p:nvPr/>
        </p:nvSpPr>
        <p:spPr>
          <a:xfrm>
            <a:off x="6307623" y="3087192"/>
            <a:ext cx="1159912" cy="6784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113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79790-27E4-D64C-294D-5C5A39AA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519D03-323F-0255-2E2C-A921F01BA328}"/>
              </a:ext>
            </a:extLst>
          </p:cNvPr>
          <p:cNvSpPr txBox="1">
            <a:spLocks/>
          </p:cNvSpPr>
          <p:nvPr/>
        </p:nvSpPr>
        <p:spPr>
          <a:xfrm>
            <a:off x="-1" y="4823791"/>
            <a:ext cx="10872189" cy="2034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N &amp; S, AQ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Pendrive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 IN 1 was top selling product with a total of 7,01,373 quantities for FY 2021 followed by 2 variants of AQ Pen Drive DRC with 6,88,003 and 6,76,245 respectively.</a:t>
            </a:r>
          </a:p>
          <a:p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P &amp; A, AQ Gamers Ms was top selling product with 4, 28, 498 quantities sold followed by 2 variants of AQ Maxima Ms.</a:t>
            </a:r>
          </a:p>
          <a:p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PC, top selling product is AQ Digit with 17,434 quantities sold</a:t>
            </a:r>
          </a:p>
          <a:p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company can take some strategic decision to improve sales in PC division.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4CF0F-9DD1-C3CC-AF85-637D4636FAFA}"/>
              </a:ext>
            </a:extLst>
          </p:cNvPr>
          <p:cNvSpPr txBox="1"/>
          <p:nvPr/>
        </p:nvSpPr>
        <p:spPr>
          <a:xfrm>
            <a:off x="4890053" y="58053"/>
            <a:ext cx="2444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Visual and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1474C-5C3A-F59B-82C6-9D041C6D4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24" y="520141"/>
            <a:ext cx="7994352" cy="424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8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67BE7-058F-E4D1-7ACC-47A7973F5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598537"/>
            <a:ext cx="8534400" cy="16609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Thank you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14172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9590-16EA-AE2F-B6F7-B4489BEAE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852" y="622852"/>
            <a:ext cx="5473148" cy="1024834"/>
          </a:xfrm>
        </p:spPr>
        <p:txBody>
          <a:bodyPr>
            <a:normAutofit/>
          </a:bodyPr>
          <a:lstStyle/>
          <a:p>
            <a:r>
              <a:rPr lang="en-IN" b="0" i="0" dirty="0">
                <a:effectLst/>
                <a:latin typeface="Segoe UI" panose="020B0502040204020203" pitchFamily="34" charset="0"/>
              </a:rPr>
              <a:t>Company Outline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0075D-B690-B0F8-B869-59A7661D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24" y="1517374"/>
            <a:ext cx="9307928" cy="4941587"/>
          </a:xfrm>
        </p:spPr>
        <p:txBody>
          <a:bodyPr>
            <a:normAutofit/>
          </a:bodyPr>
          <a:lstStyle/>
          <a:p>
            <a:pPr algn="just"/>
            <a:r>
              <a:rPr lang="en-US" sz="2400" b="0" i="0" dirty="0" err="1">
                <a:effectLst/>
                <a:latin typeface="Segoe UI" panose="020B0502040204020203" pitchFamily="34" charset="0"/>
              </a:rPr>
              <a:t>Atliq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Segoe UI" panose="020B0502040204020203" pitchFamily="34" charset="0"/>
              </a:rPr>
              <a:t>Hardwares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is one of the leading computer hardware producers in India and well expanded in 26 other countries.</a:t>
            </a:r>
          </a:p>
          <a:p>
            <a:pPr algn="just"/>
            <a:endParaRPr lang="en-US" sz="2400" dirty="0">
              <a:solidFill>
                <a:schemeClr val="bg1">
                  <a:lumMod val="95000"/>
                  <a:lumOff val="5000"/>
                </a:schemeClr>
              </a:solidFill>
              <a:latin typeface="Segoe UI" panose="020B0502040204020203" pitchFamily="34" charset="0"/>
            </a:endParaRPr>
          </a:p>
          <a:p>
            <a:pPr algn="just"/>
            <a:r>
              <a:rPr lang="en-US" sz="2400" dirty="0">
                <a:effectLst/>
                <a:latin typeface="Segoe UI" panose="020B0502040204020203" pitchFamily="34" charset="0"/>
              </a:rPr>
              <a:t>The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company produces products in 3 major categories, i.e. Peripherals &amp; Accessories, PC, Networking &amp; storage.</a:t>
            </a:r>
          </a:p>
          <a:p>
            <a:pPr marL="0" indent="0" algn="just">
              <a:buNone/>
            </a:pPr>
            <a:endParaRPr lang="en-US" sz="2400" b="0" i="0" dirty="0">
              <a:effectLst/>
              <a:latin typeface="Segoe UI" panose="020B0502040204020203" pitchFamily="34" charset="0"/>
            </a:endParaRPr>
          </a:p>
          <a:p>
            <a:pPr algn="just"/>
            <a:r>
              <a:rPr lang="en-US" sz="2400" dirty="0">
                <a:effectLst/>
                <a:latin typeface="Segoe UI" panose="020B0502040204020203" pitchFamily="34" charset="0"/>
              </a:rPr>
              <a:t>Th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e company has a total of 74 Customers like Neptune, Sage Leader, Vijay Sales, etc. to name some.</a:t>
            </a:r>
            <a:endParaRPr lang="en-US" b="0" i="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Segoe UI" panose="020B0502040204020203" pitchFamily="34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4B9CE-28DA-2678-A394-3120CAFDA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6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0B2A2-F920-0918-BE0C-226F1FB53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6028"/>
            <a:ext cx="2915478" cy="1195096"/>
          </a:xfrm>
        </p:spPr>
        <p:txBody>
          <a:bodyPr/>
          <a:lstStyle/>
          <a:p>
            <a:r>
              <a:rPr lang="en-IN" b="0" i="0" dirty="0">
                <a:effectLst/>
                <a:latin typeface="Segoe UI" panose="020B0502040204020203" pitchFamily="34" charset="0"/>
              </a:rPr>
              <a:t>Target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388E6-CF68-AAC3-E3D7-32A64EA59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160" y="1746160"/>
            <a:ext cx="10447614" cy="3615267"/>
          </a:xfrm>
        </p:spPr>
        <p:txBody>
          <a:bodyPr/>
          <a:lstStyle/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Assist the top management team to garner more insights about the business.</a:t>
            </a:r>
            <a:br>
              <a:rPr lang="en-US" sz="2400" b="0" i="0" dirty="0">
                <a:effectLst/>
                <a:latin typeface="Segoe UI" panose="020B0502040204020203" pitchFamily="34" charset="0"/>
              </a:rPr>
            </a:br>
            <a:endParaRPr lang="en-US" sz="2400" b="0" i="0" dirty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Make data-driven decisions to augment company business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49F33-2E72-0057-C150-A370B3BEE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2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F107-DCE8-A23C-1EA2-873C4ACC0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626" y="2009175"/>
            <a:ext cx="3803374" cy="1507067"/>
          </a:xfrm>
        </p:spPr>
        <p:txBody>
          <a:bodyPr/>
          <a:lstStyle/>
          <a:p>
            <a:r>
              <a:rPr lang="en-IN" b="0" i="0" dirty="0">
                <a:effectLst/>
                <a:latin typeface="Segoe UI" panose="020B0502040204020203" pitchFamily="34" charset="0"/>
              </a:rPr>
              <a:t>About 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3490E-D289-CA77-AAFB-14936838C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6903"/>
            <a:ext cx="8282609" cy="565867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b="0" i="0" dirty="0">
                <a:effectLst/>
                <a:latin typeface="Segoe UI" panose="020B0502040204020203" pitchFamily="34" charset="0"/>
              </a:rPr>
              <a:t>There are 4 fact tables, i.e. </a:t>
            </a:r>
            <a:r>
              <a:rPr lang="en-US" sz="2400" b="0" i="0" dirty="0" err="1">
                <a:effectLst/>
                <a:latin typeface="Segoe UI" panose="020B0502040204020203" pitchFamily="34" charset="0"/>
              </a:rPr>
              <a:t>gross_price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, </a:t>
            </a:r>
            <a:r>
              <a:rPr lang="en-US" sz="2400" b="0" i="0" dirty="0" err="1">
                <a:effectLst/>
                <a:latin typeface="Segoe UI" panose="020B0502040204020203" pitchFamily="34" charset="0"/>
              </a:rPr>
              <a:t>manufacturing_cost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, </a:t>
            </a:r>
            <a:r>
              <a:rPr lang="en-US" sz="2400" b="0" i="0" dirty="0" err="1">
                <a:effectLst/>
                <a:latin typeface="Segoe UI" panose="020B0502040204020203" pitchFamily="34" charset="0"/>
              </a:rPr>
              <a:t>pre_invoice</a:t>
            </a:r>
            <a:r>
              <a:rPr lang="en-US" sz="2400" dirty="0" err="1">
                <a:effectLst/>
                <a:latin typeface="Segoe UI" panose="020B0502040204020203" pitchFamily="34" charset="0"/>
              </a:rPr>
              <a:t>_</a:t>
            </a:r>
            <a:r>
              <a:rPr lang="en-US" sz="2400" b="0" i="0" dirty="0" err="1">
                <a:effectLst/>
                <a:latin typeface="Segoe UI" panose="020B0502040204020203" pitchFamily="34" charset="0"/>
              </a:rPr>
              <a:t>deductions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and </a:t>
            </a:r>
            <a:r>
              <a:rPr lang="en-US" sz="2400" b="0" i="0" dirty="0" err="1">
                <a:effectLst/>
                <a:latin typeface="Segoe UI" panose="020B0502040204020203" pitchFamily="34" charset="0"/>
              </a:rPr>
              <a:t>sales_monthly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which have continuous and measurable values.</a:t>
            </a:r>
          </a:p>
          <a:p>
            <a:pPr algn="just"/>
            <a:endParaRPr lang="en-US" b="0" i="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Segoe UI" panose="020B0502040204020203" pitchFamily="34" charset="0"/>
            </a:endParaRPr>
          </a:p>
          <a:p>
            <a:pPr algn="just"/>
            <a:r>
              <a:rPr lang="en-US" sz="2400" b="0" i="0" dirty="0">
                <a:effectLst/>
                <a:latin typeface="Segoe UI" panose="020B0502040204020203" pitchFamily="34" charset="0"/>
              </a:rPr>
              <a:t>There are 2 dimension tables, i.e. customer details (</a:t>
            </a:r>
            <a:r>
              <a:rPr lang="en-US" sz="2400" b="0" i="0" dirty="0" err="1">
                <a:effectLst/>
                <a:latin typeface="Segoe UI" panose="020B0502040204020203" pitchFamily="34" charset="0"/>
              </a:rPr>
              <a:t>dim_customers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) and product details (</a:t>
            </a:r>
            <a:r>
              <a:rPr lang="en-US" sz="2400" b="0" i="0" dirty="0" err="1">
                <a:effectLst/>
                <a:latin typeface="Segoe UI" panose="020B0502040204020203" pitchFamily="34" charset="0"/>
              </a:rPr>
              <a:t>dim_products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).</a:t>
            </a: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Segoe UI" panose="020B0502040204020203" pitchFamily="34" charset="0"/>
            </a:endParaRPr>
          </a:p>
          <a:p>
            <a:pPr algn="just"/>
            <a:r>
              <a:rPr lang="en-US" sz="2400" b="0" i="0" dirty="0">
                <a:effectLst/>
                <a:latin typeface="Segoe UI" panose="020B0502040204020203" pitchFamily="34" charset="0"/>
              </a:rPr>
              <a:t>For </a:t>
            </a:r>
            <a:r>
              <a:rPr lang="en-US" sz="2400" b="0" i="0" dirty="0" err="1">
                <a:effectLst/>
                <a:latin typeface="Segoe UI" panose="020B0502040204020203" pitchFamily="34" charset="0"/>
              </a:rPr>
              <a:t>Atliq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Hardware, fiscal year commences from 1</a:t>
            </a:r>
            <a:r>
              <a:rPr lang="en-US" sz="2400" b="0" i="0" baseline="30000" dirty="0">
                <a:effectLst/>
                <a:latin typeface="Segoe UI" panose="020B0502040204020203" pitchFamily="34" charset="0"/>
              </a:rPr>
              <a:t>st 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September and terminates at 31</a:t>
            </a:r>
            <a:r>
              <a:rPr lang="en-US" sz="2400" b="0" i="0" baseline="30000" dirty="0">
                <a:effectLst/>
                <a:latin typeface="Segoe UI" panose="020B0502040204020203" pitchFamily="34" charset="0"/>
              </a:rPr>
              <a:t>st 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August every year.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just"/>
            <a:r>
              <a:rPr lang="en-US" sz="2400" b="0" i="0" dirty="0">
                <a:effectLst/>
                <a:latin typeface="Segoe UI" panose="020B0502040204020203" pitchFamily="34" charset="0"/>
              </a:rPr>
              <a:t>Sales data is available for fiscal year 2020-2021.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71136-D2CE-385E-6647-8DAD6A94D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7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EB294-9FE7-2598-AD17-D5F49B1FF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8846" y="5373756"/>
            <a:ext cx="8580723" cy="1291537"/>
          </a:xfrm>
        </p:spPr>
        <p:txBody>
          <a:bodyPr>
            <a:normAutofit/>
          </a:bodyPr>
          <a:lstStyle/>
          <a:p>
            <a:pPr algn="just"/>
            <a:r>
              <a:rPr lang="en-US" sz="2400" b="0" i="0" dirty="0" err="1">
                <a:effectLst/>
                <a:latin typeface="Segoe UI" panose="020B0502040204020203" pitchFamily="34" charset="0"/>
              </a:rPr>
              <a:t>Atlique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Segoe UI" panose="020B0502040204020203" pitchFamily="34" charset="0"/>
              </a:rPr>
              <a:t>Hardwares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is conducting its business in 27 countries across the globe.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CE783-1AE5-2D78-92C8-5A9609333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570821-BEB9-E02E-D1C0-964255D67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47" y="132522"/>
            <a:ext cx="8580723" cy="516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7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F73F-8770-A957-D6E4-A6D6833B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8" y="82827"/>
            <a:ext cx="11991491" cy="97734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i="0" dirty="0">
                <a:effectLst/>
                <a:latin typeface="Segoe UI" panose="020B0502040204020203" pitchFamily="34" charset="0"/>
              </a:rPr>
              <a:t>Request 1: 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Provide the list of markets in which customer "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Exclusive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" operates its business in the </a:t>
            </a:r>
            <a:r>
              <a:rPr lang="en-US" b="0" i="0" dirty="0">
                <a:effectLst/>
                <a:latin typeface="Segoe UI Bold" panose="020B0802040204020203" pitchFamily="34" charset="0"/>
                <a:cs typeface="Segoe UI Bold" panose="020B0802040204020203" pitchFamily="34" charset="0"/>
              </a:rPr>
              <a:t>APAC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 region.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D1BE1-EC26-3D83-C196-784D7171F2F9}"/>
              </a:ext>
            </a:extLst>
          </p:cNvPr>
          <p:cNvSpPr txBox="1"/>
          <p:nvPr/>
        </p:nvSpPr>
        <p:spPr>
          <a:xfrm>
            <a:off x="1461881" y="1147585"/>
            <a:ext cx="99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Query: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34745-EBD4-BA6F-2963-7921BE51C937}"/>
              </a:ext>
            </a:extLst>
          </p:cNvPr>
          <p:cNvSpPr txBox="1"/>
          <p:nvPr/>
        </p:nvSpPr>
        <p:spPr>
          <a:xfrm>
            <a:off x="9117497" y="1147585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Output:</a:t>
            </a:r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E2E75-E4D1-FE90-4817-F26B93E5C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751" y="2166972"/>
            <a:ext cx="2219489" cy="2936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053BB0-895A-D127-0B7E-B49E9A726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7CACF8-B1D2-EE08-2FA4-ECB4D9265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4" y="2737402"/>
            <a:ext cx="4675496" cy="181158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51A7A9D-AB87-E056-6D41-8FDC95D96D12}"/>
              </a:ext>
            </a:extLst>
          </p:cNvPr>
          <p:cNvSpPr/>
          <p:nvPr/>
        </p:nvSpPr>
        <p:spPr>
          <a:xfrm>
            <a:off x="5635666" y="3191383"/>
            <a:ext cx="1763486" cy="6784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2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03BF-A309-6151-A608-89470DBFD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43" y="5148470"/>
            <a:ext cx="8749963" cy="159688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0" i="0" dirty="0" err="1">
                <a:effectLst/>
                <a:latin typeface="Segoe UI" panose="020B0502040204020203" pitchFamily="34" charset="0"/>
              </a:rPr>
              <a:t>Atliq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 Exclusive has established its business in 8 major markets of Asia Pacific region (APAC).</a:t>
            </a:r>
            <a:endParaRPr lang="en-US" sz="1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algn="just"/>
            <a:r>
              <a:rPr lang="en-US" b="0" i="0" dirty="0">
                <a:effectLst/>
                <a:latin typeface="Segoe UI" panose="020B0502040204020203" pitchFamily="34" charset="0"/>
              </a:rPr>
              <a:t>It has more number of stores in APAC region followed by EU(6) and NA (2).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AE264-9ED4-4031-5B57-B581354C8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08BBD3-DF2A-5797-9C00-41615F736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44" y="424069"/>
            <a:ext cx="8749963" cy="4664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4DB5E-929E-6D14-9BDD-CBC7ECF15737}"/>
              </a:ext>
            </a:extLst>
          </p:cNvPr>
          <p:cNvSpPr txBox="1"/>
          <p:nvPr/>
        </p:nvSpPr>
        <p:spPr>
          <a:xfrm>
            <a:off x="3051312" y="28233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Visual and Insights</a:t>
            </a:r>
          </a:p>
        </p:txBody>
      </p:sp>
    </p:spTree>
    <p:extLst>
      <p:ext uri="{BB962C8B-B14F-4D97-AF65-F5344CB8AC3E}">
        <p14:creationId xmlns:p14="http://schemas.microsoft.com/office/powerpoint/2010/main" val="200477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F73F-8770-A957-D6E4-A6D6833B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8" y="82827"/>
            <a:ext cx="11991491" cy="97734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i="0" dirty="0">
                <a:effectLst/>
                <a:latin typeface="Segoe UI" panose="020B0502040204020203" pitchFamily="34" charset="0"/>
              </a:rPr>
              <a:t>Request 2: 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What is the percentage of unique product increase in 2021 vs. 2020? The final output contains these fields: unique_products_2020, unique_products_2021, </a:t>
            </a:r>
            <a:r>
              <a:rPr lang="en-US" b="0" i="0" dirty="0" err="1">
                <a:effectLst/>
                <a:latin typeface="Segoe UI" panose="020B0502040204020203" pitchFamily="34" charset="0"/>
              </a:rPr>
              <a:t>percentage_chg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D1BE1-EC26-3D83-C196-784D7171F2F9}"/>
              </a:ext>
            </a:extLst>
          </p:cNvPr>
          <p:cNvSpPr txBox="1"/>
          <p:nvPr/>
        </p:nvSpPr>
        <p:spPr>
          <a:xfrm>
            <a:off x="1461881" y="1147585"/>
            <a:ext cx="99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Query: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34745-EBD4-BA6F-2963-7921BE51C937}"/>
              </a:ext>
            </a:extLst>
          </p:cNvPr>
          <p:cNvSpPr txBox="1"/>
          <p:nvPr/>
        </p:nvSpPr>
        <p:spPr>
          <a:xfrm>
            <a:off x="9117497" y="1147585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Output: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53BB0-895A-D127-0B7E-B49E9A72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0904FE-6AE6-4E72-09B9-8FD6D86E2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3" y="2038913"/>
            <a:ext cx="6825750" cy="367150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7AEFC97-792D-2A36-7CDC-E6EDC9EE0CEF}"/>
              </a:ext>
            </a:extLst>
          </p:cNvPr>
          <p:cNvSpPr/>
          <p:nvPr/>
        </p:nvSpPr>
        <p:spPr>
          <a:xfrm>
            <a:off x="7087754" y="3196175"/>
            <a:ext cx="1035710" cy="6784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984CB-D073-D62F-6E9A-EB5AA2D42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36" y="3066491"/>
            <a:ext cx="3870396" cy="8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2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698</TotalTime>
  <Words>1216</Words>
  <Application>Microsoft Office PowerPoint</Application>
  <PresentationFormat>Widescreen</PresentationFormat>
  <Paragraphs>99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Bookman Old Style</vt:lpstr>
      <vt:lpstr>Rockwell</vt:lpstr>
      <vt:lpstr>Segoe UI</vt:lpstr>
      <vt:lpstr>Segoe UI Bold</vt:lpstr>
      <vt:lpstr>Damask</vt:lpstr>
      <vt:lpstr>PowerPoint Presentation</vt:lpstr>
      <vt:lpstr>Contents</vt:lpstr>
      <vt:lpstr>Company Outline</vt:lpstr>
      <vt:lpstr>Target</vt:lpstr>
      <vt:lpstr>About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Anupam Singh</dc:creator>
  <cp:lastModifiedBy>Anupam Singh</cp:lastModifiedBy>
  <cp:revision>28</cp:revision>
  <dcterms:created xsi:type="dcterms:W3CDTF">2023-11-10T11:08:53Z</dcterms:created>
  <dcterms:modified xsi:type="dcterms:W3CDTF">2024-06-27T10:06:27Z</dcterms:modified>
</cp:coreProperties>
</file>